
<file path=[Content_Types].xml><?xml version="1.0" encoding="utf-8"?>
<Types xmlns="http://schemas.openxmlformats.org/package/2006/content-types">
  <Default Extension="fntdata" ContentType="application/x-fontdata"/>
  <Default Extension="HEIC" ContentType="image/heic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2" r:id="rId2"/>
    <p:sldId id="273" r:id="rId3"/>
    <p:sldId id="274" r:id="rId4"/>
    <p:sldId id="275" r:id="rId5"/>
    <p:sldId id="258" r:id="rId6"/>
    <p:sldId id="276" r:id="rId7"/>
    <p:sldId id="259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entury" panose="02040604050505020304" pitchFamily="18" charset="0"/>
      <p:regular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Wt5AiKUY/6H/VXqSiwrED8nnY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102" d="100"/>
          <a:sy n="102" d="100"/>
        </p:scale>
        <p:origin x="1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Garamond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endParaRPr sz="1400">
              <a:solidFill>
                <a:srgbClr val="000000"/>
              </a:solidFill>
            </a:endParaRPr>
          </a:p>
        </p:txBody>
      </p:sp>
      <p:grpSp>
        <p:nvGrpSpPr>
          <p:cNvPr id="12" name="Google Shape;12;p13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13" name="Google Shape;13;p13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" name="Google Shape;14;p13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2E8B">
                      <a:alpha val="99215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5" name="Google Shape;15;p13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2E8B">
                      <a:alpha val="99215"/>
                    </a:srgbClr>
                  </a:gs>
                </a:gsLst>
                <a:lin ang="2700000" scaled="0"/>
              </a:gradFill>
              <a:ln>
                <a:noFill/>
              </a:ln>
            </p:spPr>
          </p:sp>
          <p:sp>
            <p:nvSpPr>
              <p:cNvPr id="16" name="Google Shape;16;p13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>
                      <a:alpha val="99215"/>
                    </a:srgbClr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3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lt1">
                  <a:alpha val="99215"/>
                </a:schemeClr>
              </a:solidFill>
              <a:ln>
                <a:noFill/>
              </a:ln>
            </p:spPr>
          </p:sp>
          <p:sp>
            <p:nvSpPr>
              <p:cNvPr id="18" name="Google Shape;18;p13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>
                      <a:alpha val="99215"/>
                    </a:srgbClr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</p:sp>
        </p:grpSp>
        <p:sp>
          <p:nvSpPr>
            <p:cNvPr id="19" name="Google Shape;19;p13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>
                    <a:alpha val="99215"/>
                  </a:srgbClr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0" name="Google Shape;20;p13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</p:sp>
      </p:grpSp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9A0F3C68-9A3B-AE59-AE97-30A443897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9" y="1524000"/>
            <a:ext cx="8149162" cy="24688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 typical student schedule</a:t>
            </a: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450975"/>
            <a:ext cx="8156575" cy="506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 idx="4294967295"/>
          </p:nvPr>
        </p:nvSpPr>
        <p:spPr>
          <a:xfrm>
            <a:off x="457200" y="1341438"/>
            <a:ext cx="8229600" cy="55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2800" dirty="0"/>
              <a:t>IB offers motivated students a unique enrichment experience for their junior and senior years.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28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Applications due December 15 of sophomore year</a:t>
            </a:r>
            <a:br>
              <a:rPr lang="en-US" sz="44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457200" y="1082039"/>
            <a:ext cx="8229600" cy="137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dirty="0"/>
              <a:t>Township IB Prepares Students for to excel. MT IB students go on to</a:t>
            </a: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457200" y="2906038"/>
            <a:ext cx="8229600" cy="322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Major Research Universities	</a:t>
            </a:r>
            <a:endParaRPr dirty="0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Selective Private and Ivy League Colleges</a:t>
            </a:r>
            <a:endParaRPr dirty="0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International Schools</a:t>
            </a:r>
            <a:endParaRPr dirty="0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U.S. Service Academies</a:t>
            </a:r>
            <a:endParaRPr dirty="0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Travels, Gap Years, Adventures</a:t>
            </a:r>
            <a:endParaRPr dirty="0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	</a:t>
            </a:r>
            <a:endParaRPr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Mission Statement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International Baccalaureate aims to develop inquiring, knowledgeable and caring young people who help to create a better and more peaceful world through intercultural understanding and respect.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this end the organization works with schools, governments and international organizations to develop challenging </a:t>
            </a:r>
            <a:r>
              <a:rPr lang="en-US" sz="2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programmes</a:t>
            </a:r>
            <a:r>
              <a:rPr lang="en-US" sz="2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international education and rigorous assessment.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</a:t>
            </a:r>
            <a:r>
              <a:rPr lang="en-US" sz="2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programmes</a:t>
            </a:r>
            <a:r>
              <a:rPr lang="en-US" sz="2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encourage students across the world to become active, compassionate and lifelong learners who understand that other people, with their differences, can also be right.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75A5-1F95-EFDE-05E5-C03B75F2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319"/>
            <a:ext cx="8229600" cy="1143000"/>
          </a:xfrm>
        </p:spPr>
        <p:txBody>
          <a:bodyPr/>
          <a:lstStyle/>
          <a:p>
            <a:r>
              <a:rPr lang="en-US" dirty="0"/>
              <a:t>IB Learner Profile</a:t>
            </a:r>
            <a:br>
              <a:rPr lang="en-US" dirty="0"/>
            </a:br>
            <a:r>
              <a:rPr lang="en-US" sz="1400" dirty="0"/>
              <a:t>The program aims to foster these traits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F7588-083E-21BA-9722-2AD17548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854229" cy="442481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Inquirers		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Knowledgeable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Thinkers</a:t>
            </a:r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		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Communicators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Principled	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Open-minded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Caring		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Risk-takers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Balanced			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Reflective </a:t>
            </a:r>
          </a:p>
          <a:p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Picture 4" descr="A group of people sitting at tables in a room with a sign&#10;&#10;Description automatically generated">
            <a:extLst>
              <a:ext uri="{FF2B5EF4-FFF2-40B4-BE49-F238E27FC236}">
                <a16:creationId xmlns:a16="http://schemas.microsoft.com/office/drawing/2014/main" id="{0B6C3368-1471-86FA-C743-1CCD278C1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5" y="2248422"/>
            <a:ext cx="2831066" cy="3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8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4294967295"/>
          </p:nvPr>
        </p:nvSpPr>
        <p:spPr>
          <a:xfrm>
            <a:off x="457207" y="832520"/>
            <a:ext cx="8229600" cy="5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3500" dirty="0"/>
              <a:t>IB Program Hallmarks</a:t>
            </a:r>
            <a:endParaRPr sz="4300" dirty="0"/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84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Font typeface="Arial"/>
              <a:buChar char="•"/>
            </a:pPr>
            <a:r>
              <a:rPr lang="en-US" sz="2900" dirty="0"/>
              <a:t>is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internationally focused</a:t>
            </a:r>
          </a:p>
          <a:p>
            <a:pPr marL="0" marR="0" lvl="0" indent="-1384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Font typeface="Arial"/>
              <a:buChar char="•"/>
            </a:pPr>
            <a:r>
              <a:rPr lang="en-US" sz="2900" dirty="0"/>
              <a:t>is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interdisciplinary </a:t>
            </a:r>
            <a:endParaRPr sz="3700" dirty="0"/>
          </a:p>
          <a:p>
            <a:pPr marL="0" marR="0" lvl="0" indent="-1384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Font typeface="Arial"/>
              <a:buChar char="•"/>
            </a:pPr>
            <a:r>
              <a:rPr lang="en-US" sz="2900" dirty="0"/>
              <a:t>is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student-centered </a:t>
            </a:r>
            <a:endParaRPr lang="en-US" sz="2900" dirty="0"/>
          </a:p>
          <a:p>
            <a:pPr marL="0" marR="0" lvl="0" indent="-1384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Font typeface="Arial"/>
              <a:buChar char="•"/>
            </a:pPr>
            <a:r>
              <a:rPr lang="en-US" sz="2900" dirty="0"/>
              <a:t>is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focused on skill development and student growth</a:t>
            </a:r>
          </a:p>
          <a:p>
            <a:pPr marL="0" marR="0" lvl="0" indent="-1384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Font typeface="Arial"/>
              <a:buChar char="•"/>
            </a:pPr>
            <a:r>
              <a:rPr lang="en-US" sz="2900" dirty="0"/>
              <a:t>Emphasizes critical thinking with a focus on written and verbal expression</a:t>
            </a:r>
            <a:endParaRPr lang="en-US" sz="29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-1384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Font typeface="Arial"/>
              <a:buChar char="•"/>
            </a:pPr>
            <a:r>
              <a:rPr lang="en-US" sz="2900" dirty="0"/>
              <a:t>emphasizes varied and valid assessment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180"/>
              <a:buNone/>
            </a:pPr>
            <a:endParaRPr lang="en-US" sz="2900" dirty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5881-0BA9-FAE5-8C8B-01247B13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8782A-7652-6E61-E6F2-A7FDE9CF3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IB specified coursework in all disciplines</a:t>
            </a:r>
          </a:p>
          <a:p>
            <a:r>
              <a:rPr lang="en-US" dirty="0"/>
              <a:t>A Theory of Knowledge seminar course</a:t>
            </a:r>
          </a:p>
          <a:p>
            <a:r>
              <a:rPr lang="en-US" dirty="0"/>
              <a:t>Creativity, Activity, and Service participation</a:t>
            </a:r>
          </a:p>
          <a:p>
            <a:r>
              <a:rPr lang="en-US" dirty="0"/>
              <a:t>Composition of a research based Extended Essay</a:t>
            </a:r>
          </a:p>
          <a:p>
            <a:endParaRPr lang="en-US" dirty="0"/>
          </a:p>
          <a:p>
            <a:r>
              <a:rPr lang="en-US" dirty="0"/>
              <a:t>Learn more about the IB curriculum </a:t>
            </a:r>
          </a:p>
          <a:p>
            <a:r>
              <a:rPr lang="en-US" dirty="0"/>
              <a:t>at </a:t>
            </a:r>
            <a:r>
              <a:rPr lang="en-US" dirty="0" err="1"/>
              <a:t>www.ibo.org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0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Preparation for College	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4294967295"/>
          </p:nvPr>
        </p:nvSpPr>
        <p:spPr>
          <a:xfrm>
            <a:off x="457200" y="2590800"/>
            <a:ext cx="8229600" cy="353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IB graduates routinely report the program has prepared them exceptionally well for success in college and beyond.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endParaRPr lang="en-US" sz="2800" b="1" dirty="0">
              <a:solidFill>
                <a:schemeClr val="dk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IB grads frequently earn from nine credits, up to and including a full year of college credit for their work in high school.</a:t>
            </a:r>
            <a:endParaRPr sz="2800" b="1" dirty="0"/>
          </a:p>
          <a:p>
            <a: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aramond"/>
              <a:buNone/>
            </a:pPr>
            <a:r>
              <a:rPr lang="en-US" sz="4400" b="1" i="0" u="none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International Service Learning</a:t>
            </a:r>
            <a:br>
              <a:rPr lang="en-US" sz="4400" b="1" i="0" u="none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00" b="1" i="0" u="none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MT has sponsored service learning trips to Dominican Republic, Nicaragua, and Ecuador.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163" y="1512175"/>
            <a:ext cx="2460790" cy="176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4">
            <a:alphaModFix/>
          </a:blip>
          <a:srcRect l="-3449" t="18486" r="3450" b="18486"/>
          <a:stretch/>
        </p:blipFill>
        <p:spPr>
          <a:xfrm>
            <a:off x="5342325" y="3515351"/>
            <a:ext cx="3344475" cy="281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5">
            <a:alphaModFix/>
          </a:blip>
          <a:srcRect l="5760" t="4216" r="5760" b="9902"/>
          <a:stretch/>
        </p:blipFill>
        <p:spPr>
          <a:xfrm>
            <a:off x="597525" y="1702050"/>
            <a:ext cx="2073151" cy="268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3076" y="2641612"/>
            <a:ext cx="2366849" cy="31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Courses offered</a:t>
            </a: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4294967295"/>
          </p:nvPr>
        </p:nvSpPr>
        <p:spPr>
          <a:xfrm>
            <a:off x="457200" y="1547074"/>
            <a:ext cx="8229600" cy="4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Two-year courses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English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History of the Americas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World Language (Spanish, French, or German)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Mathematics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Higher Level Sciences</a:t>
            </a:r>
            <a:endParaRPr/>
          </a:p>
          <a:p>
            <a:pPr marL="742950" marR="0" lvl="1" indent="-1790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42950" marR="0" lvl="1" indent="-28575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One-year courses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Standard Level Sciences			Economics	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Theory of Knowledge 			Visual Art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Music					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003399"/>
      </a:accent3>
      <a:accent4>
        <a:srgbClr val="0099CC"/>
      </a:accent4>
      <a:accent5>
        <a:srgbClr val="A886E0"/>
      </a:accent5>
      <a:accent6>
        <a:srgbClr val="003399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385</Words>
  <Application>Microsoft Macintosh PowerPoint</Application>
  <PresentationFormat>On-screen Show (4:3)</PresentationFormat>
  <Paragraphs>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Garamond</vt:lpstr>
      <vt:lpstr>Arial</vt:lpstr>
      <vt:lpstr>Times New Roman</vt:lpstr>
      <vt:lpstr>Noto Sans Symbols</vt:lpstr>
      <vt:lpstr>Century</vt:lpstr>
      <vt:lpstr>Default Design</vt:lpstr>
      <vt:lpstr>PowerPoint Presentation</vt:lpstr>
      <vt:lpstr>Township IB Prepares Students for to excel. MT IB students go on to</vt:lpstr>
      <vt:lpstr>Mission Statement</vt:lpstr>
      <vt:lpstr>IB Learner Profile The program aims to foster these traits</vt:lpstr>
      <vt:lpstr>PowerPoint Presentation</vt:lpstr>
      <vt:lpstr>Program Components</vt:lpstr>
      <vt:lpstr>Preparation for College </vt:lpstr>
      <vt:lpstr>International Service Learning MT has sponsored service learning trips to Dominican Republic, Nicaragua, and Ecuador.</vt:lpstr>
      <vt:lpstr>Courses offered</vt:lpstr>
      <vt:lpstr>A typical student schedule</vt:lpstr>
      <vt:lpstr>IB offers motivated students a unique enrichment experience for their junior and senior years.     Applications due December 15 of sophomore year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Penner</dc:creator>
  <cp:lastModifiedBy>Larry Penner</cp:lastModifiedBy>
  <cp:revision>14</cp:revision>
  <dcterms:modified xsi:type="dcterms:W3CDTF">2023-10-30T16:56:53Z</dcterms:modified>
</cp:coreProperties>
</file>